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7E6E8F03-DF1F-8237-CB4F-0F1B3F681182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Dasar" id="{7F455A95-78BB-27F8-7498-F0CE21E32C92}">
          <p14:sldIdLst>
            <p14:sldId id="263"/>
            <p14:sldId id="264"/>
            <p14:sldId id="265"/>
            <p14:sldId id="266"/>
          </p14:sldIdLst>
        </p14:section>
        <p14:section name="Cara Kerja" id="{01DDE9A6-E236-D892-7A9C-6582D9253154}">
          <p14:sldIdLst>
            <p14:sldId id="267"/>
            <p14:sldId id="268"/>
            <p14:sldId id="269"/>
          </p14:sldIdLst>
        </p14:section>
        <p14:section name="Masalah 1" id="{E8D9BEC5-2854-BC78-CE55-046B3EFE0DAD}">
          <p14:sldIdLst>
            <p14:sldId id="270"/>
            <p14:sldId id="271"/>
            <p14:sldId id="272"/>
            <p14:sldId id="273"/>
            <p14:sldId id="274"/>
          </p14:sldIdLst>
        </p14:section>
        <p14:section name="Masalah 2" id="{A11CB22C-82DD-C04C-02CC-784AF6D87D5F}">
          <p14:sldIdLst>
            <p14:sldId id="275"/>
            <p14:sldId id="276"/>
            <p14:sldId id="277"/>
            <p14:sldId id="278"/>
            <p14:sldId id="279"/>
            <p14:sldId id="280"/>
          </p14:sldIdLst>
        </p14:section>
        <p14:section name="Rekomendasi" id="{15FFB022-63E7-C20D-CE04-8CBF5B706B59}">
          <p14:sldIdLst>
            <p14:sldId id="281"/>
            <p14:sldId id="282"/>
            <p14:sldId id="283"/>
          </p14:sldIdLst>
        </p14:section>
        <p14:section name="Penutup" id="{E8D3C282-9C32-2BC3-35A0-FE261946DF4B}">
          <p14:sldIdLst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250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1B2250"/>
                </a:solidFill>
                <a:latin typeface="+mj-lt"/>
              </a:rPr>
              <a:t>Durasi akses internet harian (menit)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2BB3A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D54-4703-A1FB-4E5B347D236B}"/>
              </c:ext>
            </c:extLst>
          </c:dPt>
          <c:dPt>
            <c:idx val="1"/>
            <c:invertIfNegative val="0"/>
            <c:bubble3D val="0"/>
            <c:spPr>
              <a:solidFill>
                <a:srgbClr val="5B6BC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D54-4703-A1FB-4E5B347D236B}"/>
              </c:ext>
            </c:extLst>
          </c:dPt>
          <c:dPt>
            <c:idx val="2"/>
            <c:invertIfNegative val="0"/>
            <c:bubble3D val="0"/>
            <c:spPr>
              <a:solidFill>
                <a:srgbClr val="F28C4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D54-4703-A1FB-4E5B347D236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B315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Indonesia (APJII 2020)</c:v>
                </c:pt>
                <c:pt idx="1">
                  <c:v>Rata-rata dunia</c:v>
                </c:pt>
                <c:pt idx="2">
                  <c:v>Pandemi COVID-19 (Indonesia)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479</c:v>
                </c:pt>
                <c:pt idx="1">
                  <c:v>403</c:v>
                </c:pt>
                <c:pt idx="2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54-4703-A1FB-4E5B347D23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B315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3E7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839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250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1B2250"/>
                </a:solidFill>
                <a:latin typeface="+mj-lt"/>
              </a:rPr>
              <a:t>Traffic share google.com menurut usia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2BB3A3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7A4-4BAB-BDB5-B80A1B26FC42}"/>
              </c:ext>
            </c:extLst>
          </c:dPt>
          <c:dPt>
            <c:idx val="1"/>
            <c:invertIfNegative val="0"/>
            <c:bubble3D val="0"/>
            <c:spPr>
              <a:solidFill>
                <a:srgbClr val="F28C4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7A4-4BAB-BDB5-B80A1B26FC4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47A4-4BAB-BDB5-B80A1B26FC4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47A4-4BAB-BDB5-B80A1B26FC4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47A4-4BAB-BDB5-B80A1B26FC4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47A4-4BAB-BDB5-B80A1B26FC4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B315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17.399999999999999</c:v>
                </c:pt>
                <c:pt idx="1">
                  <c:v>32</c:v>
                </c:pt>
                <c:pt idx="2">
                  <c:v>17</c:v>
                </c:pt>
                <c:pt idx="3">
                  <c:v>12.9</c:v>
                </c:pt>
                <c:pt idx="4">
                  <c:v>11.6</c:v>
                </c:pt>
                <c:pt idx="5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A4-4BAB-BDB5-B80A1B26FC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B315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3E7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839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250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1B2250"/>
                </a:solidFill>
                <a:latin typeface="+mj-lt"/>
              </a:rPr>
              <a:t>Januari 2021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2BB3A3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B315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Google</c:v>
                </c:pt>
                <c:pt idx="1">
                  <c:v>Yahoo!</c:v>
                </c:pt>
                <c:pt idx="2">
                  <c:v>Bing</c:v>
                </c:pt>
                <c:pt idx="3">
                  <c:v>Yandex</c:v>
                </c:pt>
                <c:pt idx="4">
                  <c:v>DuckDuckGo</c:v>
                </c:pt>
                <c:pt idx="5">
                  <c:v>Ecosia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98.32</c:v>
                </c:pt>
                <c:pt idx="1">
                  <c:v>0.63</c:v>
                </c:pt>
                <c:pt idx="2">
                  <c:v>0.53</c:v>
                </c:pt>
                <c:pt idx="3">
                  <c:v>0.32</c:v>
                </c:pt>
                <c:pt idx="4">
                  <c:v>0.18</c:v>
                </c:pt>
                <c:pt idx="5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0-4529-B662-1E275D3BE3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B315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"/>
        </c:scaling>
        <c:delete val="0"/>
        <c:axPos val="t"/>
        <c:majorGridlines>
          <c:spPr>
            <a:ln w="6350" cap="flat">
              <a:solidFill>
                <a:srgbClr val="E3E7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839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250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1B2250"/>
                </a:solidFill>
                <a:latin typeface="+mj-lt"/>
              </a:rPr>
              <a:t>Berapa informasi di internet yang dapat dipercaya?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rgbClr val="5B6BC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B315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Tak ada</c:v>
                </c:pt>
                <c:pt idx="1">
                  <c:v>Sebagian kecil</c:v>
                </c:pt>
                <c:pt idx="2">
                  <c:v>Setengah</c:v>
                </c:pt>
                <c:pt idx="3">
                  <c:v>Sebagian besar</c:v>
                </c:pt>
                <c:pt idx="4">
                  <c:v>Semua</c:v>
                </c:pt>
                <c:pt idx="5">
                  <c:v>Tidak tahu</c:v>
                </c:pt>
                <c:pt idx="6">
                  <c:v>Tidak jawab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</c:v>
                </c:pt>
                <c:pt idx="1">
                  <c:v>27.8</c:v>
                </c:pt>
                <c:pt idx="2">
                  <c:v>27.5</c:v>
                </c:pt>
                <c:pt idx="3">
                  <c:v>26.1</c:v>
                </c:pt>
                <c:pt idx="4">
                  <c:v>5.5</c:v>
                </c:pt>
                <c:pt idx="5">
                  <c:v>9.4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0-446A-B53A-B24F533B76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2B315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3E7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839E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016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I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2BB3A3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932688"/>
            <a:ext cx="822960" cy="36576"/>
          </a:xfrm>
          <a:prstGeom prst="rect">
            <a:avLst/>
          </a:prstGeom>
          <a:solidFill>
            <a:srgbClr val="F28C4B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839E"/>
                </a:solidFill>
              </a:rPr>
              <a:t>Menjelajahi Mesin Pencarian Informasi</a:t>
            </a:r>
            <a:endParaRPr lang="en-US" sz="900" dirty="0"/>
          </a:p>
        </p:txBody>
      </p:sp>
      <p:sp>
        <p:nvSpPr>
          <p:cNvPr id="5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rgbClr val="1B2250"/>
                </a:solidFill>
              </a:defRPr>
            </a:lvl1pPr>
          </a:lstStyle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">
    <p:bg>
      <p:bgPr>
        <a:solidFill>
          <a:srgbClr val="1B2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2BB3A3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822960" y="1188720"/>
            <a:ext cx="74980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800" b="1" dirty="0">
                <a:solidFill>
                  <a:srgbClr val="FFFFFF"/>
                </a:solidFill>
              </a:defRPr>
            </a:lvl1pPr>
          </a:lstStyle>
          <a:p>
            <a:pPr marL="0" indent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822960" y="1188720"/>
            <a:ext cx="7498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</a:rPr>
              <a:t>Menjelajahi Mesin Pencarian Informasi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BB3A3"/>
                </a:solidFill>
              </a:rPr>
              <a:t>Modul Cakap </a:t>
            </a:r>
            <a:r>
              <a:rPr lang="en-US" sz="1800" b="1">
                <a:solidFill>
                  <a:srgbClr val="2BB3A3"/>
                </a:solidFill>
              </a:rPr>
              <a:t>Bermedia Digital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Peta Materi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6459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88720"/>
            <a:ext cx="64008" cy="164592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618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1. Pengantar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6002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Pertumbuhan internet, perilaku pengguna, dan peran Google di Indonesia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16459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46120" y="1188720"/>
            <a:ext cx="64008" cy="164592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29000" y="12618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2. Dasar Mesin Pencari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6002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Definisi, jenis, kelebihan, dan proses kerja (crawling–indexing–ranking)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1188720"/>
            <a:ext cx="2651760" cy="16459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35040" y="1188720"/>
            <a:ext cx="64008" cy="164592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0" y="12618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3. Cara Menggunakan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160020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Akses laman, kata kunci, pencarian suara, filter, dan layanan akademik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971800"/>
            <a:ext cx="2651760" cy="16459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2971800"/>
            <a:ext cx="64008" cy="1645920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044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4. Masalah 1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3832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Hasil pencarian kurang akurat dan perlu diseleksi sendiri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46120" y="2971800"/>
            <a:ext cx="2651760" cy="16459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2971800"/>
            <a:ext cx="64008" cy="164592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429000" y="3044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5. Masalah 2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3429000" y="33832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Informasi tidak selalu benar: hoaks, cek fakta, situs palsu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035040" y="2971800"/>
            <a:ext cx="2651760" cy="16459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35040" y="2971800"/>
            <a:ext cx="64008" cy="164592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17920" y="3044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6. Rekomendasi &amp; Evaluasi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217920" y="338328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Wilayah 3T, anak, difabel, arah pengembangan, dan evaluasi kompetensi</a:t>
            </a:r>
            <a:endParaRPr lang="en-US" sz="12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Pengguna Internet Indonesia 2020</a:t>
            </a:r>
            <a:endParaRPr lang="en-US" sz="2400" dirty="0"/>
          </a:p>
        </p:txBody>
      </p:sp>
      <p:pic>
        <p:nvPicPr>
          <p:cNvPr id="3" name="Image 0" descr="/home/claude/img/p-001-0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62722"/>
            <a:ext cx="3383280" cy="338955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14800" y="1097280"/>
            <a:ext cx="2240280" cy="105156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4114800" y="1188720"/>
            <a:ext cx="224028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272,1 juta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4206240" y="1707185"/>
            <a:ext cx="2057400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Populasi penduduk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6492240" y="1097280"/>
            <a:ext cx="2240280" cy="105156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92240" y="1188720"/>
            <a:ext cx="224028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175,4 juta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6583680" y="1707185"/>
            <a:ext cx="2057400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Pengguna internet (penetrasi 64%)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114800" y="2286000"/>
            <a:ext cx="2240280" cy="105156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114800" y="2377440"/>
            <a:ext cx="224028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160 juta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4206240" y="2895905"/>
            <a:ext cx="2057400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Pengguna sosial media (59% penduduk)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492240" y="2286000"/>
            <a:ext cx="2240280" cy="1051560"/>
          </a:xfrm>
          <a:prstGeom prst="rect">
            <a:avLst/>
          </a:prstGeom>
          <a:solidFill>
            <a:srgbClr val="1B2250"/>
          </a:solidFill>
          <a:ln w="12700">
            <a:solidFill>
              <a:srgbClr val="1B225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92240" y="2377440"/>
            <a:ext cx="224028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338,2 juta</a:t>
            </a:r>
            <a:endParaRPr lang="en-US" sz="2600" dirty="0"/>
          </a:p>
        </p:txBody>
      </p:sp>
      <p:sp>
        <p:nvSpPr>
          <p:cNvPr id="15" name="Text 12"/>
          <p:cNvSpPr txBox="1"/>
          <p:nvPr/>
        </p:nvSpPr>
        <p:spPr>
          <a:xfrm>
            <a:off x="6583680" y="2895905"/>
            <a:ext cx="2057400" cy="399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Smartphone terkoneksi (124% penduduk)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352044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Pengguna sosial media naik 8,1% (±12 juta) dibanding Januari 2019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Smartphone terkoneksi bertambah ±15 juta (4,6%)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Internet memudahkan belajar, bekerja, dan berbisnis</a:t>
            </a:r>
            <a:endParaRPr lang="en-US" sz="1250" dirty="0"/>
          </a:p>
        </p:txBody>
      </p:sp>
      <p:sp>
        <p:nvSpPr>
          <p:cNvPr id="17" name="Text 14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We Are Social (Jan 2020) via Valid News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Durasi dan Perilaku Berinternet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097280"/>
          <a:ext cx="438912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120640" y="1143000"/>
            <a:ext cx="3657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Indonesia </a:t>
            </a:r>
            <a:r>
              <a:rPr lang="en-US" sz="1300" dirty="0">
                <a:solidFill>
                  <a:srgbClr val="2B3150"/>
                </a:solidFill>
              </a:rPr>
              <a:t>7 jam 59 menit per hari hingga 2020 (APJII)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Dunia </a:t>
            </a:r>
            <a:r>
              <a:rPr lang="en-US" sz="1300" dirty="0">
                <a:solidFill>
                  <a:srgbClr val="2B3150"/>
                </a:solidFill>
              </a:rPr>
              <a:t>rata-rata hanya 6 jam 43 menit per hari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Pandemi </a:t>
            </a:r>
            <a:r>
              <a:rPr lang="en-US" sz="1300" dirty="0">
                <a:solidFill>
                  <a:srgbClr val="2B3150"/>
                </a:solidFill>
              </a:rPr>
              <a:t>mayoritas masyarakat mengakses internet lebih dari 8 jam sehari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Pola baru </a:t>
            </a:r>
            <a:r>
              <a:rPr lang="en-US" sz="1300" dirty="0">
                <a:solidFill>
                  <a:srgbClr val="2B3150"/>
                </a:solidFill>
              </a:rPr>
              <a:t>belajar dan bekerja dari rumah secara daring membentuk perilaku berinternet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Gawai dipakai sehari-hari untuk mencari informasi bahkan solusi masalah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4617720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A839E"/>
                </a:solidFill>
              </a:rPr>
              <a:t>*Pandemi ditampilkan sebagai "&gt;8 jam" (±480 menit)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Google: Mesin Pencari Paling Banyak Diakses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56616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Peringkat 1 </a:t>
            </a:r>
            <a:r>
              <a:rPr lang="en-US" sz="1300" dirty="0">
                <a:solidFill>
                  <a:srgbClr val="2B3150"/>
                </a:solidFill>
              </a:rPr>
              <a:t>mesin pencari paling banyak diakses (Hootsuite &amp; We Are Social)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Lebih banyak diakses lewat mobile </a:t>
            </a:r>
            <a:r>
              <a:rPr lang="en-US" sz="1300" dirty="0">
                <a:solidFill>
                  <a:srgbClr val="2B3150"/>
                </a:solidFill>
              </a:rPr>
              <a:t>(google.com ±60%) daripada komputer (±40%)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Digunakan semua kelompok usia hampir merata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Pengguna terbanyak </a:t>
            </a:r>
            <a:r>
              <a:rPr lang="en-US" sz="1300" dirty="0">
                <a:solidFill>
                  <a:srgbClr val="2B3150"/>
                </a:solidFill>
              </a:rPr>
              <a:t>usia 25–34 tahun (32%); kelompok usia lain 9–17%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206240" y="1097280"/>
          <a:ext cx="457200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Hootsuite &amp; We Are Social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Mengapa Perlu Memahami Mesin Pencari?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219456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88720"/>
            <a:ext cx="64008" cy="219456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618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Aktivitas sehari-hari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60020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Mencari informasi di internet akrab disebut "searching" atau "googling".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219456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46120" y="1188720"/>
            <a:ext cx="64008" cy="219456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29000" y="12618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Masalah mendasar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60020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Waktu terbuang menyeleksi ribuan hasil karena kata kunci kurang spesifik.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35040" y="1188720"/>
            <a:ext cx="2651760" cy="219456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35040" y="1188720"/>
            <a:ext cx="64008" cy="2194560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0" y="12618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Risiko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160020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Tanpa sadar mengeklik situs palsu hasil penelusuran.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566160"/>
            <a:ext cx="8229600" cy="1051560"/>
          </a:xfrm>
          <a:prstGeom prst="rect">
            <a:avLst/>
          </a:prstGeom>
          <a:solidFill>
            <a:srgbClr val="1B2250"/>
          </a:solidFill>
          <a:ln w="12700">
            <a:solidFill>
              <a:srgbClr val="1B225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" y="365760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</a:rPr>
              <a:t>Isi bab: definisi mesin pencari • permasalahan yang sering dialami • tips penggunaan • solusi untuk kebutuhan khusus • latihan pengukuran pemahaman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Kompetensi Digital dalam Menggunakan Mesin Pencari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Mengakses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542032" y="11887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542032" y="11887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Menyeleksi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626864" y="11887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26864" y="11887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Memahami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711696" y="11887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1B2250"/>
          </a:solidFill>
          <a:ln w="12700">
            <a:solidFill>
              <a:srgbClr val="1B225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711696" y="11887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Menganalisis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21031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21031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Memverifikasi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542032" y="21031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542032" y="21031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Mengevaluasi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626864" y="21031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26864" y="21031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Berpartisipasi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711696" y="2103120"/>
            <a:ext cx="1965960" cy="777240"/>
          </a:xfrm>
          <a:prstGeom prst="roundRect">
            <a:avLst>
              <a:gd name="adj" fmla="val 11765"/>
            </a:avLst>
          </a:prstGeom>
          <a:solidFill>
            <a:srgbClr val="1B2250"/>
          </a:solidFill>
          <a:ln w="12700">
            <a:solidFill>
              <a:srgbClr val="1B225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711696" y="2103120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Berkolaborasi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2004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3150"/>
                </a:solidFill>
              </a:rPr>
              <a:t>Patokan aktivitas pengguna di dunia digital (how we have to do)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3150"/>
                </a:solidFill>
              </a:rPr>
              <a:t>Tolok ukur individu dalam beraktivitas digital (what we need to have)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3150"/>
                </a:solidFill>
              </a:rPr>
              <a:t>Menunjang bidang pendidikan, profesi, bisnis, dan sosial kemasyarakatan</a:t>
            </a:r>
            <a:endParaRPr lang="en-US" sz="14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B3150"/>
                </a:solidFill>
              </a:rPr>
              <a:t>Meningkatkan literasi digital sehingga cakap bermedia digital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Definisi Mesin Pencarian Informasi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114800" cy="1554480"/>
          </a:xfrm>
          <a:prstGeom prst="rect">
            <a:avLst/>
          </a:prstGeom>
          <a:solidFill>
            <a:srgbClr val="F1F4FA"/>
          </a:solidFill>
          <a:ln w="19050">
            <a:solidFill>
              <a:srgbClr val="2BB3A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23444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250"/>
                </a:solidFill>
              </a:rPr>
              <a:t>Situs yang mampu mencari halaman web di internet berdasarkan basis data dengan bantuan kata kunci.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926080"/>
            <a:ext cx="4114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Populer di dunia </a:t>
            </a:r>
            <a:r>
              <a:rPr lang="en-US" sz="1300" dirty="0">
                <a:solidFill>
                  <a:srgbClr val="2B3150"/>
                </a:solidFill>
              </a:rPr>
              <a:t>Google, Yahoo, Bing, Baidu, Yandex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Alternatif lain </a:t>
            </a:r>
            <a:r>
              <a:rPr lang="en-US" sz="1300" dirty="0">
                <a:solidFill>
                  <a:srgbClr val="2B3150"/>
                </a:solidFill>
              </a:rPr>
              <a:t>DuckDuckGo, Ecosia, Ask, AOL, Internet Archive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Dapat diakses lewat komputer maupun mobile</a:t>
            </a:r>
            <a:endParaRPr lang="en-US" sz="1300" dirty="0"/>
          </a:p>
        </p:txBody>
      </p:sp>
      <p:pic>
        <p:nvPicPr>
          <p:cNvPr id="6" name="Image 0" descr="/home/claude/img/p-004-0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1857747"/>
            <a:ext cx="3840480" cy="204522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Chris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Market Share Mesin Pencari di Indonesia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097280"/>
          <a:ext cx="493776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5669280" y="1188720"/>
            <a:ext cx="3017520" cy="118872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669280" y="12801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98,32%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1878178"/>
            <a:ext cx="2834640" cy="451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masyarakat Indonesia memilih Google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2606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Google peringkat 1 di dunia maupun Indonesia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Yahoo, Bing, Yandex, DuckDuckGo, dan Ecosia hanya digunakan &lt;2% populasi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Statcounter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Perbandingan Kelebihan Mesin Pencari (1)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Mesin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Kelebihan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Google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Waktu penyediaan informasi cepat</a:t>
                      </a:r>
                      <a:endParaRPr lang="en-US" sz="1450" dirty="0"/>
                    </a:p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Informasi dari berbagai sumber sekaligus</a:t>
                      </a:r>
                      <a:endParaRPr lang="en-US" sz="1450" dirty="0"/>
                    </a:p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Banyak fitur pendukung optimalisasi pencarian</a:t>
                      </a:r>
                      <a:endParaRPr lang="en-US" sz="1450" dirty="0"/>
                    </a:p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Terkoneksi pihak ketiga sehingga lebih detail</a:t>
                      </a:r>
                      <a:endParaRPr lang="en-US" sz="1450" dirty="0"/>
                    </a:p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Pencarian dengan berbagai bahasa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Bing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Informasi berbagai jenis (gambar, foto, video, berita)</a:t>
                      </a:r>
                      <a:endParaRPr lang="en-US" sz="1450" dirty="0"/>
                    </a:p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Memiliki fasilitas instant answer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Yahoo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Informasi berbagai jenis (gambar, foto, video, berita)</a:t>
                      </a:r>
                      <a:endParaRPr lang="en-US" sz="1450" dirty="0"/>
                    </a:p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B3150"/>
                          </a:solidFill>
                        </a:rPr>
                        <a:t>• Fitur news feed di halaman utama pencarian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Tempo.co (2013), Namira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Perbandingan Kelebihan Mesin Pencari (2)</a:t>
            </a:r>
            <a:endParaRPr lang="en-US" sz="2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</a:rPr>
                        <a:t>Mesin</a:t>
                      </a:r>
                      <a:endParaRPr lang="en-US" sz="15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</a:rPr>
                        <a:t>Kelebihan</a:t>
                      </a:r>
                      <a:endParaRPr lang="en-US" sz="15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Baidu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Informasi berdasarkan rating situs web</a:t>
                      </a:r>
                      <a:endParaRPr lang="en-US" sz="1500" dirty="0"/>
                    </a:p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Layanan pencarian lagu berformat mp4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Yandex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Informasi berbagai jenis (gambar, video, foto)</a:t>
                      </a:r>
                      <a:endParaRPr lang="en-US" sz="1500" dirty="0"/>
                    </a:p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Pencarian dengan berbagai bahasa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DuckDuckGo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Informasi pencarian dari berbagai sumber</a:t>
                      </a:r>
                      <a:endParaRPr lang="en-US" sz="1500" dirty="0"/>
                    </a:p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Tidak menyimpan IP address</a:t>
                      </a:r>
                      <a:endParaRPr lang="en-US" sz="1500" dirty="0"/>
                    </a:p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2B3150"/>
                          </a:solidFill>
                        </a:rPr>
                        <a:t>• Iklan sesuai kata kunci yang dicari, bukan berdasarkan algoritma pengguna</a:t>
                      </a:r>
                      <a:endParaRPr lang="en-US" sz="15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Tempo.co (2013), Namira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Proses Kerja Mesin Pencari</a:t>
            </a:r>
            <a:endParaRPr lang="en-US" sz="2400" dirty="0"/>
          </a:p>
        </p:txBody>
      </p:sp>
      <p:pic>
        <p:nvPicPr>
          <p:cNvPr id="3" name="Image 0" descr="/home/claude/img/p-007-0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0061"/>
            <a:ext cx="3931920" cy="260619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384048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B3150"/>
                </a:solidFill>
              </a:rPr>
              <a:t>Mesin pencari tidak menelusuri seluruh web, tetapi basis data/daftar situs yang dikelolanya — sehingga hasil berbeda antar mesin walau kata kunci sama.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572000" y="1097280"/>
            <a:ext cx="4114800" cy="105156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0" y="1097280"/>
            <a:ext cx="64008" cy="105156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754880" y="117043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1. Penelusuran (crawling)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50876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Menelusuri triliunan sumber informasi di internet.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572000" y="2286000"/>
            <a:ext cx="4114800" cy="105156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72000" y="2286000"/>
            <a:ext cx="64008" cy="105156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754880" y="235915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2. Pengindeksan (indexing)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754880" y="269748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Memilah data yang relevan dengan kata kunci.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0" y="3474720"/>
            <a:ext cx="4114800" cy="105156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72000" y="3474720"/>
            <a:ext cx="64008" cy="105156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754880" y="354787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3. Pemeringkatan (ranking)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4754880" y="388620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Mengurutkan informasi yang paling sesuai.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Luenendonk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Cara Menggunakan Mesin Pencari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51760" cy="182880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43000"/>
            <a:ext cx="64008" cy="182880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161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1. Kunjungi laman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544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google.com (default)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google.co.id (bahasa Indonesia)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yahoo.com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43000"/>
            <a:ext cx="2651760" cy="182880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46120" y="1143000"/>
            <a:ext cx="64008" cy="182880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29000" y="12161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2. Ketik kata kunci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5544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Sesuai hal yang ingin ditemukan, atau gunakan suara.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35040" y="1143000"/>
            <a:ext cx="2651760" cy="182880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35040" y="1143000"/>
            <a:ext cx="64008" cy="182880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0" y="12161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3. Tinjau hasil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1554480"/>
            <a:ext cx="2377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Periksa apakah hasil sesuai harapan; saring jika perlu.</a:t>
            </a:r>
            <a:endParaRPr lang="en-US" sz="1150" dirty="0"/>
          </a:p>
        </p:txBody>
      </p:sp>
      <p:pic>
        <p:nvPicPr>
          <p:cNvPr id="15" name="Image 0" descr="/home/claude/img/p-007-0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002" y="3108960"/>
            <a:ext cx="4417996" cy="16459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Kata Kunci, Autocomplete, dan Pencarian Suara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42976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Pilih kata populer </a:t>
            </a:r>
            <a:r>
              <a:rPr lang="en-US" sz="1250" dirty="0">
                <a:solidFill>
                  <a:srgbClr val="2B3150"/>
                </a:solidFill>
              </a:rPr>
              <a:t>"sakit kepala", bukan "kepala saya sedang sakit"</a:t>
            </a:r>
            <a:endParaRPr lang="en-US" sz="12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Ejaan &amp; huruf kapital </a:t>
            </a:r>
            <a:r>
              <a:rPr lang="en-US" sz="1250" dirty="0">
                <a:solidFill>
                  <a:srgbClr val="2B3150"/>
                </a:solidFill>
              </a:rPr>
              <a:t>tidak perlu dicemaskan; "covid", "COVID", "Covid-19" hasilnya sama</a:t>
            </a:r>
            <a:endParaRPr lang="en-US" sz="12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Autocomplete (Google Suggest) </a:t>
            </a:r>
            <a:r>
              <a:rPr lang="en-US" sz="1250" dirty="0">
                <a:solidFill>
                  <a:srgbClr val="2B3150"/>
                </a:solidFill>
              </a:rPr>
              <a:t>memberi saran kata kunci terdekat, pilih yang paling sesuai</a:t>
            </a:r>
            <a:endParaRPr lang="en-US" sz="12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Pencarian suara </a:t>
            </a:r>
            <a:r>
              <a:rPr lang="en-US" sz="1250" dirty="0">
                <a:solidFill>
                  <a:srgbClr val="2B3150"/>
                </a:solidFill>
              </a:rPr>
              <a:t>cukup ucapkan kata kunci; atur bahasa dan microphone gawai terlebih dahulu</a:t>
            </a:r>
            <a:endParaRPr lang="en-US" sz="1250" dirty="0"/>
          </a:p>
        </p:txBody>
      </p:sp>
      <p:pic>
        <p:nvPicPr>
          <p:cNvPr id="4" name="Image 0" descr="/home/claude/img/p-009-0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1334292"/>
            <a:ext cx="3749040" cy="309213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Dokumentasi penulis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Masalah 1: Hasil Pencarian Kurang Akurat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8229600" cy="914400"/>
          </a:xfrm>
          <a:prstGeom prst="rect">
            <a:avLst/>
          </a:prstGeom>
          <a:solidFill>
            <a:srgbClr val="FDECEC"/>
          </a:solidFill>
          <a:ln w="19050">
            <a:solidFill>
              <a:srgbClr val="E5484D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1430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250"/>
                </a:solidFill>
              </a:rPr>
              <a:t>Hasil pencarian tidak spesifik dan membutuhkan seleksi mandiri oleh pengguna.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240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3150"/>
                </a:solidFill>
              </a:rPr>
              <a:t>Contoh: kata kunci "covid" menampilkan beragam jenis informasi sekaligus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2651760" cy="10972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2651760"/>
            <a:ext cx="64008" cy="109728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72491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Berita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0632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Berita terkini dari berbagai media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246120" y="2651760"/>
            <a:ext cx="2651760" cy="10972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46120" y="2651760"/>
            <a:ext cx="64008" cy="109728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429000" y="272491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Gambar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30632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Foto dan ilustrasi terkait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035040" y="2651760"/>
            <a:ext cx="2651760" cy="10972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35040" y="2651760"/>
            <a:ext cx="64008" cy="109728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217920" y="272491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Video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30632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Video dari berbagai kanal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40233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BB3A3"/>
                </a:solidFill>
              </a:rPr>
              <a:t>Solusi: gunakan filter jenis, filter waktu, dan kata kunci yang spesifik →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Filter Pembatasan Jenis Informasi</a:t>
            </a:r>
            <a:endParaRPr lang="en-US" sz="2400" dirty="0"/>
          </a:p>
        </p:txBody>
      </p:sp>
      <p:pic>
        <p:nvPicPr>
          <p:cNvPr id="3" name="Image 0" descr="/home/claude/img/p-012-0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351" y="1097280"/>
            <a:ext cx="5627298" cy="173736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301752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Klik jenis informasi </a:t>
            </a:r>
            <a:r>
              <a:rPr lang="en-US" sz="1300" dirty="0">
                <a:solidFill>
                  <a:srgbClr val="2B3150"/>
                </a:solidFill>
              </a:rPr>
              <a:t>Semua, Berita, Video, Gambar, Maps, atau Lainnya (belanja, buku, penerbangan, keuangan)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Google Maps </a:t>
            </a:r>
            <a:r>
              <a:rPr lang="en-US" sz="1300" dirty="0">
                <a:solidFill>
                  <a:srgbClr val="2B3150"/>
                </a:solidFill>
              </a:rPr>
              <a:t>peta lokasi, pilihan rute, jenis kendaraan, dan waktu tempuh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Live traffic </a:t>
            </a:r>
            <a:r>
              <a:rPr lang="en-US" sz="1300" dirty="0">
                <a:solidFill>
                  <a:srgbClr val="2B3150"/>
                </a:solidFill>
              </a:rPr>
              <a:t>informasi lalu lintas langsung pada rute yang dilewati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Filter Pembatasan Berdasarkan Waktu</a:t>
            </a:r>
            <a:endParaRPr lang="en-US" sz="2400" dirty="0"/>
          </a:p>
        </p:txBody>
      </p:sp>
      <p:pic>
        <p:nvPicPr>
          <p:cNvPr id="3" name="Image 0" descr="/home/claude/img/p-014-0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86486"/>
            <a:ext cx="4572000" cy="269630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303520" y="1188720"/>
            <a:ext cx="33832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Klik tombol "Tools" (Alat) di bawah kolom pencarian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Pilih rentang waktu </a:t>
            </a:r>
            <a:r>
              <a:rPr lang="en-US" sz="1300" dirty="0">
                <a:solidFill>
                  <a:srgbClr val="2B3150"/>
                </a:solidFill>
              </a:rPr>
              <a:t>sebarang waktu, 1 jam terakhir, 24 jam terakhir, 1 minggu terakhir, atau rentang tertentu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Berguna untuk topik cepat berubah, seperti berita dan data COVID-19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Layanan Mesin Pencari untuk Tujuan Akademik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9319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b="1" dirty="0">
                <a:solidFill>
                  <a:srgbClr val="1B2250"/>
                </a:solidFill>
              </a:rPr>
              <a:t>Google Scholar (Google Cendekia) dan layanan Microsoft </a:t>
            </a:r>
            <a:r>
              <a:rPr lang="en-US" sz="1300" dirty="0">
                <a:solidFill>
                  <a:srgbClr val="2B3150"/>
                </a:solidFill>
              </a:rPr>
              <a:t>memakai basis data khusus akademik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Mencari referensi teks dengan cepat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Menyimpan referensi di "perpustakaan pribadi"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2B3150"/>
                </a:solidFill>
              </a:rPr>
              <a:t>Membantu pelajar, mahasiswa, dan akademisi di sekolah, kampus, maupun kantor</a:t>
            </a:r>
            <a:endParaRPr lang="en-US" sz="1300" dirty="0"/>
          </a:p>
        </p:txBody>
      </p:sp>
      <p:pic>
        <p:nvPicPr>
          <p:cNvPr id="4" name="Image 0" descr="/home/claude/img/p-015-0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41309"/>
            <a:ext cx="4114800" cy="14380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Menggunakan Kata Kunci Secara Efektif</a:t>
            </a:r>
            <a:endParaRPr lang="en-US" sz="2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</a:rPr>
                        <a:t>Operator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</a:rPr>
                        <a:t>Fungsi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</a:rPr>
                        <a:t>Contoh</a:t>
                      </a:r>
                      <a:endParaRPr lang="en-US" sz="145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2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" … "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Mencari frasa tertentu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"literasi digital"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kata:situs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Mencari hanya di situs tertentu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banjir site:kompas.com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*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Kalimat dengan kata yang hilang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mesin * informasi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..20xx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Mencari rentang angka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laptop 2018..2020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related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Mencari situs yang mirip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related:detik.com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-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Menyingkirkan hasil tidak diinginkan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jaguar -mobil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filetype: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Hasil menurut tipe file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2B3150"/>
                          </a:solidFill>
                        </a:rPr>
                        <a:t>literasi digital filetype:pdf</a:t>
                      </a:r>
                      <a:endParaRPr lang="en-US" sz="1400" dirty="0"/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A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2250"/>
                </a:solidFill>
              </a:rPr>
              <a:t>Tips umum: tulis kata kunci spesifik, misalnya "kuliner Yogyakarta" untuk rumah makan populer di Yogyakarta.</a:t>
            </a:r>
            <a:endParaRPr lang="en-US" sz="1250" dirty="0"/>
          </a:p>
        </p:txBody>
      </p:sp>
      <p:sp>
        <p:nvSpPr>
          <p:cNvPr id="5" name="Text 2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Diolah dari Google Support (2021)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Masalah 2: Tidak Semua Hasil Benar</a:t>
            </a:r>
            <a:endParaRPr lang="en-US" sz="24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097280"/>
          <a:ext cx="521208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5852160" y="1188720"/>
            <a:ext cx="2834640" cy="1188720"/>
          </a:xfrm>
          <a:prstGeom prst="rect">
            <a:avLst/>
          </a:prstGeom>
          <a:solidFill>
            <a:srgbClr val="FDECEC"/>
          </a:solidFill>
          <a:ln w="19050">
            <a:solidFill>
              <a:srgbClr val="E5484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989320" y="118872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Diperlukan kompetensi kritis untuk menyaring informasi yang diperoleh.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852160" y="2560320"/>
            <a:ext cx="2834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3150"/>
                </a:solidFill>
              </a:rPr>
              <a:t>5,5% menganggap semua informasi dapat dipercaya</a:t>
            </a:r>
            <a:endParaRPr lang="en-US" sz="12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3150"/>
                </a:solidFill>
              </a:rPr>
              <a:t>26,1% sebagian besar; 27,5% setengah dapat dipercaya</a:t>
            </a:r>
            <a:endParaRPr lang="en-US" sz="12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B3150"/>
                </a:solidFill>
              </a:rPr>
              <a:t>Hanya 1,7% yang menganggap tak ada satupun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APJII (2020)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Tiga Gangguan Informasi</a:t>
            </a:r>
            <a:endParaRPr lang="en-US" sz="2400" dirty="0"/>
          </a:p>
        </p:txBody>
      </p:sp>
      <p:pic>
        <p:nvPicPr>
          <p:cNvPr id="3" name="Image 0" descr="/home/claude/img/p-018-0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0870"/>
            <a:ext cx="4114800" cy="287897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754880" y="1097280"/>
            <a:ext cx="3931920" cy="10972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754880" y="1097280"/>
            <a:ext cx="64008" cy="109728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937760" y="117043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Misinformasi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4937760" y="15087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Informasi tidak benar, tetapi penyebar mengira benar, tanpa niat membahayakan.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754880" y="2286000"/>
            <a:ext cx="3931920" cy="10972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754880" y="2286000"/>
            <a:ext cx="64008" cy="1097280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937760" y="235915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Disinformasi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4937760" y="269748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Informasi tidak benar dan penyebar tahu itu tidak benar.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754880" y="3474720"/>
            <a:ext cx="3931920" cy="11887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754880" y="3474720"/>
            <a:ext cx="64008" cy="118872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0" y="35478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Mal-informasi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4937760" y="38862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B3150"/>
                </a:solidFill>
              </a:rPr>
              <a:t>Sepenggal informasi benar yang dipakai untuk merugikan seseorang atau kelompok.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Ireton &amp; Posetti (2019)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Tujuh Jenis Mis/Disinformasi</a:t>
            </a:r>
            <a:endParaRPr lang="en-US" sz="2400" dirty="0"/>
          </a:p>
        </p:txBody>
      </p:sp>
      <p:pic>
        <p:nvPicPr>
          <p:cNvPr id="3" name="Image 0" descr="/home/claude/img/p-019-0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37716"/>
            <a:ext cx="4206240" cy="25938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846320" y="1097280"/>
            <a:ext cx="39319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Satire/parodi </a:t>
            </a:r>
            <a:r>
              <a:rPr lang="en-US" sz="1250" dirty="0">
                <a:solidFill>
                  <a:srgbClr val="2B3150"/>
                </a:solidFill>
              </a:rPr>
              <a:t>tak bermaksud merugikan, tapi berpotensi menipu</a:t>
            </a:r>
            <a:endParaRPr lang="en-US" sz="125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Konten menyesatkan </a:t>
            </a:r>
            <a:r>
              <a:rPr lang="en-US" sz="1250" dirty="0">
                <a:solidFill>
                  <a:srgbClr val="2B3150"/>
                </a:solidFill>
              </a:rPr>
              <a:t>membingkai isu/seseorang secara menyesatkan</a:t>
            </a:r>
            <a:endParaRPr lang="en-US" sz="125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Konten tiruan </a:t>
            </a:r>
            <a:r>
              <a:rPr lang="en-US" sz="1250" dirty="0">
                <a:solidFill>
                  <a:srgbClr val="2B3150"/>
                </a:solidFill>
              </a:rPr>
              <a:t>meniru sumber asli</a:t>
            </a:r>
            <a:endParaRPr lang="en-US" sz="125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Konten rekaan </a:t>
            </a:r>
            <a:r>
              <a:rPr lang="en-US" sz="1250" dirty="0">
                <a:solidFill>
                  <a:srgbClr val="2B3150"/>
                </a:solidFill>
              </a:rPr>
              <a:t>100% palsu, dirancang untuk menipu</a:t>
            </a:r>
            <a:endParaRPr lang="en-US" sz="125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Hubungan salah </a:t>
            </a:r>
            <a:r>
              <a:rPr lang="en-US" sz="1250" dirty="0">
                <a:solidFill>
                  <a:srgbClr val="2B3150"/>
                </a:solidFill>
              </a:rPr>
              <a:t>judul/visual tak mendukung konten</a:t>
            </a:r>
            <a:endParaRPr lang="en-US" sz="125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Konteks salah </a:t>
            </a:r>
            <a:r>
              <a:rPr lang="en-US" sz="1250" dirty="0">
                <a:solidFill>
                  <a:srgbClr val="2B3150"/>
                </a:solidFill>
              </a:rPr>
              <a:t>konten asli dengan konteks yang salah</a:t>
            </a:r>
            <a:endParaRPr lang="en-US" sz="1250" dirty="0"/>
          </a:p>
          <a:p>
            <a:pPr marL="0" indent="0">
              <a:spcAft>
                <a:spcPts val="700"/>
              </a:spcAft>
              <a:buNone/>
            </a:pPr>
            <a:r>
              <a:rPr lang="en-US" sz="1250" b="1" dirty="0">
                <a:solidFill>
                  <a:srgbClr val="1B2250"/>
                </a:solidFill>
              </a:rPr>
              <a:t>Konten dimanipulasi </a:t>
            </a:r>
            <a:r>
              <a:rPr lang="en-US" sz="1250" dirty="0">
                <a:solidFill>
                  <a:srgbClr val="2B3150"/>
                </a:solidFill>
              </a:rPr>
              <a:t>informasi/gambar asli diubah untuk menipu</a:t>
            </a:r>
            <a:endParaRPr lang="en-US" sz="1250" dirty="0"/>
          </a:p>
        </p:txBody>
      </p:sp>
      <p:sp>
        <p:nvSpPr>
          <p:cNvPr id="5" name="Text 2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Ireton &amp; Posetti (2019)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Ciri-ciri dan Contoh Mis/Disinformasi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40233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Judul heboh, berlebihan, provokatif, diakhiri tanda seru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Huruf kapital sembarangan, warna mencolok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Kualitas foto dan grafis buruk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Mencatut lembaga atau figur publik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Isi tidak masuk akal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Bukti palsu atau tidak dapat dilacak</a:t>
            </a:r>
            <a:endParaRPr lang="en-US" sz="12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B3150"/>
                </a:solidFill>
              </a:rPr>
              <a:t>Tidak muncul di media arus utama</a:t>
            </a:r>
            <a:endParaRPr lang="en-US" sz="1250" dirty="0"/>
          </a:p>
        </p:txBody>
      </p:sp>
      <p:pic>
        <p:nvPicPr>
          <p:cNvPr id="4" name="Image 0" descr="/home/claude/img/p-020-0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204963"/>
            <a:ext cx="1920240" cy="1339115"/>
          </a:xfrm>
          <a:prstGeom prst="rect">
            <a:avLst/>
          </a:prstGeom>
        </p:spPr>
      </p:pic>
      <p:pic>
        <p:nvPicPr>
          <p:cNvPr id="5" name="Image 1" descr="/home/claude/img/p-020-0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442" y="1097280"/>
            <a:ext cx="1668475" cy="15544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663440" y="27432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Misinformasi: iklan alat "GeNose C19" yang dilabeli Kominfo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6766560" y="27432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Disinformasi: klaim "WHO: tak perlu memakai masker" (Jan 2021)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4663440" y="374904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2BB3A3"/>
                </a:solidFill>
              </a:rPr>
              <a:t>Gunakan ciri-ciri ini sebagai rujukan saat memeriksa hasil pencarian.</a:t>
            </a:r>
            <a:endParaRPr lang="en-US" sz="1250" dirty="0"/>
          </a:p>
        </p:txBody>
      </p:sp>
      <p:sp>
        <p:nvSpPr>
          <p:cNvPr id="9" name="Text 5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Monggilo dkk. (2020)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Verifikasi dengan Google Fact Check Tools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57200" cy="457200"/>
          </a:xfrm>
          <a:prstGeom prst="ellipse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11887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Kunjungi toolbox.google.com/factcheck/explorer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457200" cy="457200"/>
          </a:xfrm>
          <a:prstGeom prst="ellipse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20574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Ketik klaim atau topik pada search bar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2926080"/>
            <a:ext cx="457200" cy="457200"/>
          </a:xfrm>
          <a:prstGeom prst="ellipse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9260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Klik tombol cari atau tekan Enter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3794760"/>
            <a:ext cx="457200" cy="457200"/>
          </a:xfrm>
          <a:prstGeom prst="ellipse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37947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50"/>
                </a:solidFill>
              </a:rPr>
              <a:t>Hasil pencarian muncul</a:t>
            </a:r>
            <a:endParaRPr lang="en-US" sz="1250" dirty="0"/>
          </a:p>
        </p:txBody>
      </p:sp>
      <p:pic>
        <p:nvPicPr>
          <p:cNvPr id="15" name="Image 0" descr="/home/claude/img/p-022-0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111624"/>
            <a:ext cx="4389120" cy="1982993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4297680" y="3246120"/>
            <a:ext cx="4389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Contoh kata kunci "vaksin covid 19 indonesia": klaim akun Facebook bahwa yang sudah divaksin tak perlu masker diberi rating "Keliru" oleh Cek Fakta Tempo.co.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Situs Palsu, Partisipasi, dan Kolaborasi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023360" cy="35204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43000"/>
            <a:ext cx="64008" cy="3520440"/>
          </a:xfrm>
          <a:prstGeom prst="rect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1615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Waspada situs abal-abal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54480"/>
            <a:ext cx="37490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Situs tiruan didesain mirip situs asli; penipuan terjadi karena kurang kecakapan menganalisis, memverifikasi, mengevaluasi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Percayai sumber/media kredibel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Cek domain: situs resmi jarang memakai domain gratis (mis. blogspot.com)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Bandingkan informasi dari berbagai sumber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143000"/>
            <a:ext cx="4023360" cy="35204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63440" y="1143000"/>
            <a:ext cx="64008" cy="352044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46320" y="121615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Partisipasi &amp; kolaborasi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1554480"/>
            <a:ext cx="37490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Google berkolaborasi dengan pihak ketiga, mis. Wikipedia, sehingga pengguna bisa ikut memperbarui informasi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Bagikan informasi dengan sumber jelas dan referensi valid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Gunakan bahasa yang mudah dipahami</a:t>
            </a:r>
            <a:endParaRPr lang="en-US" sz="115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B3150"/>
                </a:solidFill>
              </a:rPr>
              <a:t>Tambah, lengkapi, atau perbaiki informasi pada laman informasi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Kesenjangan Akses: Wilayah 3T</a:t>
            </a:r>
            <a:endParaRPr lang="en-US" sz="2400" dirty="0"/>
          </a:p>
        </p:txBody>
      </p:sp>
      <p:pic>
        <p:nvPicPr>
          <p:cNvPr id="3" name="Image 0" descr="/home/claude/img/p-025-0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16251"/>
            <a:ext cx="4206240" cy="270525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937760" y="1097280"/>
            <a:ext cx="1828800" cy="109728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4937760" y="1188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196,71 jt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5029200" y="1733702"/>
            <a:ext cx="164592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pengguna internet (APJII 2020)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6903720" y="1097280"/>
            <a:ext cx="1828800" cy="109728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903720" y="1188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73,7%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6995160" y="1733702"/>
            <a:ext cx="164592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dari 266,91 juta penduduk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4937760" y="2377440"/>
            <a:ext cx="3749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150" dirty="0">
                <a:solidFill>
                  <a:srgbClr val="2B3150"/>
                </a:solidFill>
              </a:rPr>
              <a:t>Naik 8,9% dari tahun sebelumnya, tetapi 26,3% penduduk belum tersentuh internet</a:t>
            </a:r>
            <a:endParaRPr lang="en-US" sz="11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150" b="1" dirty="0">
                <a:solidFill>
                  <a:srgbClr val="1B2250"/>
                </a:solidFill>
              </a:rPr>
              <a:t>Kendala utama wilayah 3T </a:t>
            </a:r>
            <a:r>
              <a:rPr lang="en-US" sz="1150" dirty="0">
                <a:solidFill>
                  <a:srgbClr val="2B3150"/>
                </a:solidFill>
              </a:rPr>
              <a:t>infrastruktur pendukung akses</a:t>
            </a:r>
            <a:endParaRPr lang="en-US" sz="11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150" dirty="0">
                <a:solidFill>
                  <a:srgbClr val="2B3150"/>
                </a:solidFill>
              </a:rPr>
              <a:t>Daerah tertinggal (Perpres 63/2020) dinilai dari ekonomi, SDM, sarana-prasarana, keuangan daerah, aksesibilitas, karakteristik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40233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2BB3A3"/>
                </a:solidFill>
              </a:rPr>
              <a:t>3T = Terdepan, Terluar, Tertinggal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120640" y="4828032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7A839E"/>
                </a:solidFill>
              </a:rPr>
              <a:t>Sumber: Korindo News (2019)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Solusi 3T: Mode Ringan (Lite)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3150"/>
                </a:solidFill>
              </a:rPr>
              <a:t>Mode lite menghemat kuota dan cocok untuk jaringan terbatas. Hanya Google yang menyinkronkan mode lite dengan browser; mesin pencari lain perlu mengunduh aplikasi.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2103120"/>
            <a:ext cx="2651760" cy="15544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2103120"/>
            <a:ext cx="64008" cy="155448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1762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Langkah 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5146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Buka pengaturan browser (Chrome, Mozilla, Microsoft Edge, dll.)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46120" y="2103120"/>
            <a:ext cx="2651760" cy="15544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46120" y="2103120"/>
            <a:ext cx="64008" cy="155448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29000" y="21762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Langkah 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25146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Pilih mode ringan (lite) di bagian bawah setelah pencarian lanjutan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035040" y="2103120"/>
            <a:ext cx="2651760" cy="155448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35040" y="2103120"/>
            <a:ext cx="64008" cy="155448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0" y="217627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Langkah 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25146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3150"/>
                </a:solidFill>
              </a:rPr>
              <a:t>Geser tombol ke kanan untuk mengaktifkan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931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Pengembangan modul: pelatihan keahlian memakai mesin pencari dengan mengedepankan mode lite.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Rekomendasi untuk Anak dan Difabel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023360" cy="35204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43000"/>
            <a:ext cx="64008" cy="352044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21615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Anak (&lt;18 tahun, UU 35/2014)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54480"/>
            <a:ext cx="37490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Perlu pendampingan orang tua saat berinternet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Aktifkan SafeSearch: Setelan penelusuran → Filter SafeSearch → centang "Aktifkan SafeSearch" → simpan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Dapat diterapkan di akun, browser, perangkat, Family Link, atau jaringan kantor/sekolah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Alternatif: jadikan safesearchkids.com sebagai home screen atau unduh aplikasinya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63440" y="1143000"/>
            <a:ext cx="4023360" cy="35204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63440" y="1143000"/>
            <a:ext cx="64008" cy="352044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46320" y="121615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Difabel (tunanetra, tunadaksa)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1554480"/>
            <a:ext cx="374904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Gunakan Google Assistant: fitur suara berbasis kecerdasan buatan, percakapan dua arah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Atur bahasa Indonesia di Setelan → Bahasa → simpan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Aktifkan dengan menekan lama tombol Home, ucapkan "Ok Google", atau buka assistant.google.com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Contoh: membalas pesan WhatsApp dan meminta arah ke pom bensin terdekat lewat suara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Arah Pengembangan dan Evaluasi Kompetensi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51760" cy="14173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097280"/>
            <a:ext cx="64008" cy="141732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1704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Wilayah 3T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5087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Pelatihan keahlian memakai mesin pencari dengan mode lite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246120" y="1097280"/>
            <a:ext cx="2651760" cy="14173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46120" y="1097280"/>
            <a:ext cx="64008" cy="141732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29000" y="11704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Anak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5087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Pelatihan fitur mesin pencari; bahan ajar TIK SMP–SMA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035040" y="1097280"/>
            <a:ext cx="2651760" cy="141732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35040" y="1097280"/>
            <a:ext cx="64008" cy="141732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0" y="117043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Penyandang disabilitas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150876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Pelatihan fitur-fitur khusus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26517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Evaluasi kompetensi verifikasi (jawab Ya/Tidak + alasan)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2651760" cy="16916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2971800"/>
            <a:ext cx="64008" cy="1691640"/>
          </a:xfrm>
          <a:prstGeom prst="rect">
            <a:avLst/>
          </a:prstGeom>
          <a:solidFill>
            <a:srgbClr val="2BB3A3"/>
          </a:solidFill>
          <a:ln w="12700">
            <a:solidFill>
              <a:srgbClr val="2BB3A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3044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Kognitif (no. 1–5)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3832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Tahu cara verifikasi, ciri hoaks, misinformasi, disinformasi, mal-informasi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46120" y="2971800"/>
            <a:ext cx="2651760" cy="16916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46120" y="2971800"/>
            <a:ext cx="64008" cy="1691640"/>
          </a:xfrm>
          <a:prstGeom prst="rect">
            <a:avLst/>
          </a:prstGeom>
          <a:solidFill>
            <a:srgbClr val="5B6BC0"/>
          </a:solidFill>
          <a:ln w="12700">
            <a:solidFill>
              <a:srgbClr val="5B6BC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429000" y="3044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Afektif (no. 6–7)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429000" y="33832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Paham perlunya verifikasi dan dampak jika tidak melakukannya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035040" y="2971800"/>
            <a:ext cx="2651760" cy="16916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035040" y="2971800"/>
            <a:ext cx="64008" cy="1691640"/>
          </a:xfrm>
          <a:prstGeom prst="rect">
            <a:avLst/>
          </a:prstGeom>
          <a:solidFill>
            <a:srgbClr val="F28C4B"/>
          </a:solidFill>
          <a:ln w="12700">
            <a:solidFill>
              <a:srgbClr val="F28C4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217920" y="3044952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Konatif (no. 8–9)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217920" y="33832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2B3150"/>
                </a:solidFill>
              </a:rPr>
              <a:t>Melakukan verifikasi dan membandingkan dengan sumber lain</a:t>
            </a:r>
            <a:endParaRPr lang="en-US" sz="10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457200" y="2286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B2250"/>
                </a:solidFill>
              </a:rPr>
              <a:t>Kesimpulan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48463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Mesin pencari bekerja lewat crawling, indexing, dan ranking dari basis datanya sendiri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Kata kunci spesifik, filter jenis dan waktu, serta operator mempercepat pencarian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Tidak semua hasil benar: kenali mis-, dis-, dan mal-informasi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Verifikasi: cek fakta, cek domain, bandingkan sumber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B3150"/>
                </a:solidFill>
              </a:rPr>
              <a:t>Sesuaikan penggunaan untuk 3T, anak, dan difabel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577840" y="1143000"/>
            <a:ext cx="3108960" cy="3520440"/>
          </a:xfrm>
          <a:prstGeom prst="rect">
            <a:avLst/>
          </a:prstGeom>
          <a:solidFill>
            <a:srgbClr val="F1F4FA"/>
          </a:solidFill>
          <a:ln w="12700">
            <a:solidFill>
              <a:srgbClr val="F1F4F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760720" y="12344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B2250"/>
                </a:solidFill>
              </a:rPr>
              <a:t>Referensi utama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760720" y="1600200"/>
            <a:ext cx="2743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APJII (2020)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Hootsuite &amp; We Are Social (2021)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Statcounter (2021)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Ireton &amp; Posetti (2019)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Monggilo, Kurnia &amp; Banyumurti (2020)</a:t>
            </a:r>
            <a:endParaRPr lang="en-US" sz="11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B3150"/>
                </a:solidFill>
              </a:rPr>
              <a:t>Google Support (2021)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39E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terasi Digital">
  <a:themeElements>
    <a:clrScheme name="Literasi Digital">
      <a:dk1>
        <a:srgbClr val="1B2250"/>
      </a:dk1>
      <a:lt1>
        <a:srgbClr val="FFFFFF"/>
      </a:lt1>
      <a:dk2>
        <a:srgbClr val="2A3468"/>
      </a:dk2>
      <a:lt2>
        <a:srgbClr val="F1F4FA"/>
      </a:lt2>
      <a:accent1>
        <a:srgbClr val="2BB3A3"/>
      </a:accent1>
      <a:accent2>
        <a:srgbClr val="F28C4B"/>
      </a:accent2>
      <a:accent3>
        <a:srgbClr val="5B6BC0"/>
      </a:accent3>
      <a:accent4>
        <a:srgbClr val="E5484D"/>
      </a:accent4>
      <a:accent5>
        <a:srgbClr val="F2B84B"/>
      </a:accent5>
      <a:accent6>
        <a:srgbClr val="7BC47F"/>
      </a:accent6>
      <a:hlink>
        <a:srgbClr val="2A6FDB"/>
      </a:hlink>
      <a:folHlink>
        <a:srgbClr val="7A5AA6"/>
      </a:folHlink>
    </a:clrScheme>
    <a:fontScheme name="Literasi Digital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2199</Words>
  <Application>Microsoft Office PowerPoint</Application>
  <PresentationFormat>On-screen Show (16:9)</PresentationFormat>
  <Paragraphs>354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Literasi Digital</vt:lpstr>
      <vt:lpstr>Menjelajahi Mesin Pencarian Informasi</vt:lpstr>
      <vt:lpstr>Peta Materi</vt:lpstr>
      <vt:lpstr>Pengguna Internet Indonesia 2020</vt:lpstr>
      <vt:lpstr>Durasi dan Perilaku Berinternet</vt:lpstr>
      <vt:lpstr>Google: Mesin Pencari Paling Banyak Diakses</vt:lpstr>
      <vt:lpstr>Mengapa Perlu Memahami Mesin Pencari?</vt:lpstr>
      <vt:lpstr>Kompetensi Digital dalam Menggunakan Mesin Pencari</vt:lpstr>
      <vt:lpstr>Definisi Mesin Pencarian Informasi</vt:lpstr>
      <vt:lpstr>Market Share Mesin Pencari di Indonesia</vt:lpstr>
      <vt:lpstr>Perbandingan Kelebihan Mesin Pencari (1)</vt:lpstr>
      <vt:lpstr>Perbandingan Kelebihan Mesin Pencari (2)</vt:lpstr>
      <vt:lpstr>Proses Kerja Mesin Pencari</vt:lpstr>
      <vt:lpstr>Cara Menggunakan Mesin Pencari</vt:lpstr>
      <vt:lpstr>Kata Kunci, Autocomplete, dan Pencarian Suara</vt:lpstr>
      <vt:lpstr>Masalah 1: Hasil Pencarian Kurang Akurat</vt:lpstr>
      <vt:lpstr>Filter Pembatasan Jenis Informasi</vt:lpstr>
      <vt:lpstr>Filter Pembatasan Berdasarkan Waktu</vt:lpstr>
      <vt:lpstr>Layanan Mesin Pencari untuk Tujuan Akademik</vt:lpstr>
      <vt:lpstr>Menggunakan Kata Kunci Secara Efektif</vt:lpstr>
      <vt:lpstr>Masalah 2: Tidak Semua Hasil Benar</vt:lpstr>
      <vt:lpstr>Tiga Gangguan Informasi</vt:lpstr>
      <vt:lpstr>Tujuh Jenis Mis/Disinformasi</vt:lpstr>
      <vt:lpstr>Ciri-ciri dan Contoh Mis/Disinformasi</vt:lpstr>
      <vt:lpstr>Verifikasi dengan Google Fact Check Tools</vt:lpstr>
      <vt:lpstr>Situs Palsu, Partisipasi, dan Kolaborasi</vt:lpstr>
      <vt:lpstr>Kesenjangan Akses: Wilayah 3T</vt:lpstr>
      <vt:lpstr>Solusi 3T: Mode Ringan (Lite)</vt:lpstr>
      <vt:lpstr>Rekomendasi untuk Anak dan Difabel</vt:lpstr>
      <vt:lpstr>Arah Pengembangan dan Evaluasi Kompetensi</vt:lpstr>
      <vt:lpstr>Kesimpulan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Menjelajahi Mesin Pencarian Informasi</dc:title>
  <dc:subject>PptxGenJS Presentation</dc:subject>
  <dc:creator>PptxGenJS</dc:creator>
  <cp:lastModifiedBy>Ilham Kudratul Alam</cp:lastModifiedBy>
  <cp:revision>3</cp:revision>
  <dcterms:created xsi:type="dcterms:W3CDTF">2026-10-06T10:38:00Z</dcterms:created>
  <dcterms:modified xsi:type="dcterms:W3CDTF">2026-10-12T02:06:06Z</dcterms:modified>
</cp:coreProperties>
</file>